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814">
          <p15:clr>
            <a:srgbClr val="A4A3A4"/>
          </p15:clr>
        </p15:guide>
        <p15:guide id="2" pos="1669">
          <p15:clr>
            <a:srgbClr val="A4A3A4"/>
          </p15:clr>
        </p15:guide>
        <p15:guide id="3" pos="3855">
          <p15:clr>
            <a:srgbClr val="9AA0A6"/>
          </p15:clr>
        </p15:guide>
        <p15:guide id="4" orient="horz" pos="567">
          <p15:clr>
            <a:srgbClr val="9AA0A6"/>
          </p15:clr>
        </p15:guide>
        <p15:guide id="5" orient="horz" pos="1096">
          <p15:clr>
            <a:srgbClr val="9AA0A6"/>
          </p15:clr>
        </p15:guide>
        <p15:guide id="6" orient="horz" pos="377">
          <p15:clr>
            <a:srgbClr val="9AA0A6"/>
          </p15:clr>
        </p15:guide>
        <p15:guide id="7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8A414D7-925F-4A68-BF5C-4A9EC8BBFFB7}">
  <a:tblStyle styleId="{38A414D7-925F-4A68-BF5C-4A9EC8BBFF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46D143-643C-4344-B6D4-58219017B98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37C8CB-15BF-4334-B766-6E0C27D8268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5971C40-1BE2-4214-9718-B57F9A3AE8B3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552" y="-828"/>
      </p:cViewPr>
      <p:guideLst>
        <p:guide orient="horz" pos="1814"/>
        <p:guide orient="horz" pos="567"/>
        <p:guide orient="horz" pos="1096"/>
        <p:guide orient="horz" pos="377"/>
        <p:guide pos="1669"/>
        <p:guide pos="38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1651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0dd37f9ff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50dd37f9ff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dd37f9ff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50dd37f9ff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dd37f9ff_2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50dd37f9ff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0dd37f9ff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50dd37f9ff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0dd37f9ff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50dd37f9ff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0dd37f9ff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50dd37f9ff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0dd37f9f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0dd37f9ff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0dd37f9ff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50dd37f9ff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0dd37f9ff_2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50dd37f9ff_2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viewerng/viewer?url=https://versoo.com/wp-content/uploads/2019/01/Versoo-bulletin-informations.pdf&amp;hl=en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versoo.com/zone-de-telechargement/" TargetMode="External"/><Relationship Id="rId12" Type="http://schemas.openxmlformats.org/officeDocument/2006/relationships/hyperlink" Target="https://versoo.com/boutique_nos_formules_recyclage_box/#optio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versoo.com/" TargetMode="External"/><Relationship Id="rId11" Type="http://schemas.openxmlformats.org/officeDocument/2006/relationships/hyperlink" Target="https://versoo.com/nous-contacter/" TargetMode="External"/><Relationship Id="rId5" Type="http://schemas.openxmlformats.org/officeDocument/2006/relationships/hyperlink" Target="https://versoo.com/boutique_nos_formules_recyclage_box/#formules" TargetMode="External"/><Relationship Id="rId10" Type="http://schemas.openxmlformats.org/officeDocument/2006/relationships/hyperlink" Target="https://versoo.com/tasses-gobelets-carton-plastique-compostable/" TargetMode="External"/><Relationship Id="rId4" Type="http://schemas.openxmlformats.org/officeDocument/2006/relationships/hyperlink" Target="https://youtu.be/6uDeAAJOzhA" TargetMode="External"/><Relationship Id="rId9" Type="http://schemas.openxmlformats.org/officeDocument/2006/relationships/hyperlink" Target="https://versoo.com/responsabilite-social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ademe.fr/sites/default/files/assets/documents/dechets-obligation-tri-5-flux_2_010227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hyperlink" Target="https://versoo.com/wp-content/uploads/2019/05/Bon-de-commande-et-CGV-2019.pdf" TargetMode="External"/><Relationship Id="rId4" Type="http://schemas.openxmlformats.org/officeDocument/2006/relationships/hyperlink" Target="https://versoo.com/boutique_nos_formules_recyclage_box/" TargetMode="External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1</a:t>
            </a:fld>
            <a:endParaRPr sz="1100"/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1328" y="193453"/>
            <a:ext cx="3446361" cy="1809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35454"/>
          <a:stretch/>
        </p:blipFill>
        <p:spPr>
          <a:xfrm>
            <a:off x="2826025" y="3319475"/>
            <a:ext cx="3446375" cy="126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9489" y="2115900"/>
            <a:ext cx="1857375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5" name="Google Shape;23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6;p31"/>
          <p:cNvSpPr txBox="1"/>
          <p:nvPr/>
        </p:nvSpPr>
        <p:spPr>
          <a:xfrm>
            <a:off x="91075" y="629000"/>
            <a:ext cx="49605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Font typeface="Arial"/>
              <a:buNone/>
            </a:pPr>
            <a:r>
              <a:rPr lang="fr" dirty="0" smtClean="0">
                <a:solidFill>
                  <a:srgbClr val="ED7D31"/>
                </a:solidFill>
              </a:rPr>
              <a:t>A la carte</a:t>
            </a:r>
            <a:endParaRPr lang="fr" dirty="0" smtClean="0"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032816"/>
            <a:ext cx="44132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/>
              <a:t>Commander des Recharges supplémentaires*</a:t>
            </a:r>
            <a:endParaRPr lang="fr-FR" sz="1000" dirty="0"/>
          </a:p>
          <a:p>
            <a:pPr algn="ctr"/>
            <a:r>
              <a:rPr lang="fr-FR" sz="800" dirty="0"/>
              <a:t>*Pour les utilisateurs de Box Premium - et Mini</a:t>
            </a:r>
            <a:endParaRPr lang="fr-FR" sz="800" dirty="0"/>
          </a:p>
          <a:p>
            <a:pPr algn="ctr"/>
            <a:endParaRPr lang="fr-FR" sz="1000" dirty="0" smtClean="0"/>
          </a:p>
          <a:p>
            <a:pPr algn="ctr"/>
            <a:r>
              <a:rPr lang="fr-FR" sz="1000" dirty="0"/>
              <a:t>Recharges BOX  - sans habillage - sans enlèvements</a:t>
            </a:r>
          </a:p>
          <a:p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/>
              <a:t/>
            </a:r>
            <a:br>
              <a:rPr lang="fr-FR" sz="1000" dirty="0"/>
            </a:br>
            <a:endParaRPr lang="fr-FR" sz="1000" dirty="0"/>
          </a:p>
        </p:txBody>
      </p:sp>
      <p:sp>
        <p:nvSpPr>
          <p:cNvPr id="12" name="Rectangle 11"/>
          <p:cNvSpPr/>
          <p:nvPr/>
        </p:nvSpPr>
        <p:spPr>
          <a:xfrm>
            <a:off x="5051574" y="1032816"/>
            <a:ext cx="3787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/>
              <a:t>Commander </a:t>
            </a:r>
            <a:r>
              <a:rPr lang="fr-FR" sz="1000" dirty="0" smtClean="0"/>
              <a:t>des enlèvements</a:t>
            </a:r>
          </a:p>
          <a:p>
            <a:pPr algn="ctr"/>
            <a:endParaRPr lang="fr-FR" sz="1000" dirty="0"/>
          </a:p>
          <a:p>
            <a:pPr algn="ctr"/>
            <a:endParaRPr lang="fr-FR" sz="1000" dirty="0" smtClean="0"/>
          </a:p>
          <a:p>
            <a:pPr algn="ctr"/>
            <a:r>
              <a:rPr lang="fr-FR" sz="1000" dirty="0"/>
              <a:t>ENLÈVEMENTS - sans Habillage - sans Recharge</a:t>
            </a:r>
          </a:p>
          <a:p>
            <a:r>
              <a:rPr lang="fr-FR" sz="1000" dirty="0"/>
              <a:t/>
            </a:r>
            <a:br>
              <a:rPr lang="fr-FR" sz="1000" dirty="0"/>
            </a:br>
            <a:endParaRPr lang="fr-FR" sz="1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2609"/>
              </p:ext>
            </p:extLst>
          </p:nvPr>
        </p:nvGraphicFramePr>
        <p:xfrm>
          <a:off x="259819" y="1757592"/>
          <a:ext cx="4400550" cy="2558415"/>
        </p:xfrm>
        <a:graphic>
          <a:graphicData uri="http://schemas.openxmlformats.org/drawingml/2006/table">
            <a:tbl>
              <a:tblPr/>
              <a:tblGrid>
                <a:gridCol w="1276350"/>
                <a:gridCol w="762000"/>
                <a:gridCol w="866775"/>
                <a:gridCol w="742950"/>
                <a:gridCol w="752475"/>
              </a:tblGrid>
              <a:tr h="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Recharge BOX</a:t>
                      </a:r>
                      <a:endParaRPr lang="fr-FR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(sans habillage)</a:t>
                      </a:r>
                      <a:endParaRPr lang="fr-FR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Recharges - 2500</a:t>
                      </a:r>
                      <a:endParaRPr lang="fr-FR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compatibles </a:t>
                      </a:r>
                      <a:endParaRPr lang="fr-FR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Standard et Premium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Recharges - 1200</a:t>
                      </a:r>
                      <a:endParaRPr lang="fr-FR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compatibles Mini</a:t>
                      </a:r>
                      <a:endParaRPr lang="fr-FR">
                        <a:effectLst/>
                      </a:endParaRPr>
                    </a:p>
                    <a:p>
                      <a:pPr fontAlgn="ctr"/>
                      <a:r>
                        <a:rPr lang="fr-FR">
                          <a:effectLst/>
                        </a:rPr>
                        <a:t/>
                      </a:r>
                      <a:br>
                        <a:rPr lang="fr-FR">
                          <a:effectLst/>
                        </a:rPr>
                      </a:b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   Recharges BOX 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123 € H</a:t>
                      </a: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128 € H</a:t>
                      </a: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 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  Recharges BOX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307 € HT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312 € H</a:t>
                      </a: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 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  Recharges BOX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513 € HT 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576 € H</a:t>
                      </a:r>
                      <a:r>
                        <a:rPr lang="fr-FR" sz="8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 </a:t>
                      </a:r>
                      <a:endParaRPr lang="fr-FR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  Recharges BOX</a:t>
                      </a:r>
                      <a:endParaRPr lang="fr-FR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946 € HT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976 € H</a:t>
                      </a:r>
                      <a:r>
                        <a:rPr lang="fr-FR" sz="8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09858"/>
              </p:ext>
            </p:extLst>
          </p:nvPr>
        </p:nvGraphicFramePr>
        <p:xfrm>
          <a:off x="5069791" y="1751691"/>
          <a:ext cx="3771900" cy="1436370"/>
        </p:xfrm>
        <a:graphic>
          <a:graphicData uri="http://schemas.openxmlformats.org/drawingml/2006/table">
            <a:tbl>
              <a:tblPr/>
              <a:tblGrid>
                <a:gridCol w="1657350"/>
                <a:gridCol w="990600"/>
                <a:gridCol w="1123950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ENLÈVEMENTS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 la demande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à 3 BOX 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56 € H</a:t>
                      </a: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à  6 BOX 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67 € HT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à 12 BOX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98 € HT </a:t>
                      </a:r>
                      <a:endParaRPr lang="fr-FR" dirty="0"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686050" y="2282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44457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11</a:t>
            </a:fld>
            <a:endParaRPr sz="1100"/>
          </a:p>
        </p:txBody>
      </p:sp>
      <p:pic>
        <p:nvPicPr>
          <p:cNvPr id="309" name="Google Shape;3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5"/>
          <p:cNvSpPr/>
          <p:nvPr/>
        </p:nvSpPr>
        <p:spPr>
          <a:xfrm>
            <a:off x="97400" y="597900"/>
            <a:ext cx="54525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Liens pratiques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5737351" y="4349700"/>
            <a:ext cx="3406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www.VERSOO.COM</a:t>
            </a: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259450" y="1433423"/>
            <a:ext cx="5328900" cy="27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" sz="11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latin typeface="Arial"/>
                <a:ea typeface="Arial"/>
                <a:cs typeface="Arial"/>
                <a:sym typeface="Arial"/>
              </a:rPr>
              <a:t>   </a:t>
            </a:r>
            <a:br>
              <a:rPr lang="fr" sz="1100"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Découvrir la solution Versoo avec </a:t>
            </a:r>
            <a:r>
              <a:rPr lang="fr" sz="1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une animation vidéo d’1mn 30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Accéder aux formules et  tarifs en ligne : </a:t>
            </a:r>
            <a: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La boutique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Visiter notre espace interactif :  </a:t>
            </a:r>
            <a: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visite interactive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Visualiser et/ou télécharger 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Une présentation</a:t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les tarifs</a:t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l’affiche Versoo</a:t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Habillages et personnalisation</a:t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En savoir plus sur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l’interdiction de la vaisselle jetable 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et les gobelets en entreprise </a:t>
            </a:r>
            <a: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/>
            </a:r>
            <a:b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la dimension sociale 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de Versoo</a:t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- mugs, gobelets carton, PLA, plastique…. </a:t>
            </a:r>
            <a:r>
              <a:rPr lang="fr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Les impacts</a:t>
            </a: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1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p35"/>
          <p:cNvCxnSpPr/>
          <p:nvPr/>
        </p:nvCxnSpPr>
        <p:spPr>
          <a:xfrm>
            <a:off x="5737359" y="350496"/>
            <a:ext cx="0" cy="43632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35"/>
          <p:cNvSpPr/>
          <p:nvPr/>
        </p:nvSpPr>
        <p:spPr>
          <a:xfrm>
            <a:off x="5772375" y="597900"/>
            <a:ext cx="33147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Nous contacter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6015942" y="1302147"/>
            <a:ext cx="2830010" cy="1800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Via notre </a:t>
            </a:r>
            <a:r>
              <a:rPr lang="fr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formulaire en ligne</a:t>
            </a: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Par </a:t>
            </a:r>
            <a:r>
              <a:rPr lang="fr">
                <a:solidFill>
                  <a:srgbClr val="757070"/>
                </a:solidFill>
              </a:rPr>
              <a:t>Tél</a:t>
            </a:r>
            <a:r>
              <a:rPr lang="fr" sz="14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fr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02 41 87 96 80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Par courrier :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33, Boulevard de la Chanterie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49480 Verrière en Anjou</a:t>
            </a:r>
            <a:endParaRPr sz="1400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249797" y="4451938"/>
            <a:ext cx="5227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Vous souhaitez personnaliser vos Box ?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Découvrez notre </a:t>
            </a:r>
            <a:r>
              <a:rPr lang="fr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gamme d’habillages</a:t>
            </a:r>
            <a:r>
              <a:rPr lang="fr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et configurateur en ligne</a:t>
            </a:r>
            <a:endParaRPr sz="1100"/>
          </a:p>
        </p:txBody>
      </p: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12</a:t>
            </a:fld>
            <a:endParaRPr sz="1100"/>
          </a:p>
        </p:txBody>
      </p:sp>
      <p:pic>
        <p:nvPicPr>
          <p:cNvPr id="322" name="Google Shape;3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7378" y="1658078"/>
            <a:ext cx="3446361" cy="180933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6"/>
          <p:cNvSpPr txBox="1"/>
          <p:nvPr/>
        </p:nvSpPr>
        <p:spPr>
          <a:xfrm>
            <a:off x="3795676" y="3784925"/>
            <a:ext cx="1511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MERCI</a:t>
            </a:r>
            <a:endParaRPr sz="18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2868" y="2038096"/>
            <a:ext cx="1753092" cy="1753092"/>
          </a:xfrm>
          <a:prstGeom prst="rect">
            <a:avLst/>
          </a:prstGeom>
          <a:noFill/>
          <a:ln>
            <a:noFill/>
          </a:ln>
          <a:effectLst>
            <a:reflection stA="51000" endPos="55000" sy="-100000" algn="bl" rotWithShape="0"/>
          </a:effectLst>
        </p:spPr>
      </p:pic>
      <p:sp>
        <p:nvSpPr>
          <p:cNvPr id="138" name="Google Shape;138;p26"/>
          <p:cNvSpPr txBox="1">
            <a:spLocks noGrp="1"/>
          </p:cNvSpPr>
          <p:nvPr>
            <p:ph type="ctrTitle"/>
          </p:nvPr>
        </p:nvSpPr>
        <p:spPr>
          <a:xfrm>
            <a:off x="132525" y="597900"/>
            <a:ext cx="2599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fr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Constats</a:t>
            </a:r>
            <a:endParaRPr sz="1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subTitle" idx="1"/>
          </p:nvPr>
        </p:nvSpPr>
        <p:spPr>
          <a:xfrm>
            <a:off x="132525" y="2041675"/>
            <a:ext cx="4770900" cy="25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2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r>
              <a:rPr lang="fr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Les gobelets, c’est  :</a:t>
            </a:r>
            <a:endParaRPr sz="1200"/>
          </a:p>
          <a:p>
            <a:pPr marL="25400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Une multitude de poubelles à évacuer</a:t>
            </a:r>
            <a:endParaRPr sz="1200"/>
          </a:p>
          <a:p>
            <a:pPr marL="25400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Une image dégradée</a:t>
            </a:r>
            <a:endParaRPr sz="1200"/>
          </a:p>
          <a:p>
            <a:pPr marL="25400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 coûts élevés de déchets</a:t>
            </a:r>
            <a:endParaRPr sz="1200"/>
          </a:p>
          <a:p>
            <a:pPr marL="25400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Une plaie pour l’environnement</a:t>
            </a:r>
            <a:endParaRPr sz="1200"/>
          </a:p>
          <a:p>
            <a:pPr marL="254000" lvl="0" indent="-2413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 problème réglementaire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avec </a:t>
            </a:r>
            <a:r>
              <a:rPr lang="fr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l’obligation de tri des 5 flux </a:t>
            </a: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 la loi de Transition Énergétique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Google Shape;140;p26"/>
          <p:cNvGrpSpPr/>
          <p:nvPr/>
        </p:nvGrpSpPr>
        <p:grpSpPr>
          <a:xfrm>
            <a:off x="5641478" y="3204325"/>
            <a:ext cx="3328909" cy="1468636"/>
            <a:chOff x="7521971" y="4480784"/>
            <a:chExt cx="4438545" cy="1958182"/>
          </a:xfrm>
        </p:grpSpPr>
        <p:pic>
          <p:nvPicPr>
            <p:cNvPr id="141" name="Google Shape;14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21971" y="4480784"/>
              <a:ext cx="4438545" cy="19581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26"/>
            <p:cNvSpPr txBox="1"/>
            <p:nvPr/>
          </p:nvSpPr>
          <p:spPr>
            <a:xfrm>
              <a:off x="8865200" y="4789617"/>
              <a:ext cx="2967600" cy="11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Coûts en traitement de déchets </a:t>
              </a:r>
              <a:endParaRPr sz="1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Avec les gobelets, ce n’est pas le poids (TGAP) qu’il faut regarder mais le volume de déchets générés en M3 et  coûts associés (bennes, location, rotation, gestion administrative…).</a:t>
              </a:r>
              <a:endParaRPr sz="1100"/>
            </a:p>
          </p:txBody>
        </p:sp>
      </p:grpSp>
      <p:grpSp>
        <p:nvGrpSpPr>
          <p:cNvPr id="143" name="Google Shape;143;p26"/>
          <p:cNvGrpSpPr/>
          <p:nvPr/>
        </p:nvGrpSpPr>
        <p:grpSpPr>
          <a:xfrm>
            <a:off x="5605436" y="223536"/>
            <a:ext cx="3473706" cy="1017849"/>
            <a:chOff x="7473914" y="298048"/>
            <a:chExt cx="4631608" cy="1357132"/>
          </a:xfrm>
        </p:grpSpPr>
        <p:pic>
          <p:nvPicPr>
            <p:cNvPr id="144" name="Google Shape;144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73914" y="298048"/>
              <a:ext cx="4631608" cy="13571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6"/>
            <p:cNvSpPr txBox="1"/>
            <p:nvPr/>
          </p:nvSpPr>
          <p:spPr>
            <a:xfrm>
              <a:off x="9317633" y="525267"/>
              <a:ext cx="2643000" cy="91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 b="1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100 salariés </a:t>
              </a:r>
              <a:r>
                <a:rPr lang="fr" sz="11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consomment en moyenne </a:t>
              </a:r>
              <a:r>
                <a:rPr lang="fr" sz="1100" b="1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30 000 gobelets</a:t>
              </a:r>
              <a:r>
                <a:rPr lang="fr" sz="11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 par an en entreprise</a:t>
              </a:r>
              <a:endParaRPr sz="1100"/>
            </a:p>
          </p:txBody>
        </p:sp>
      </p:grpSp>
      <p:grpSp>
        <p:nvGrpSpPr>
          <p:cNvPr id="146" name="Google Shape;146;p26"/>
          <p:cNvGrpSpPr/>
          <p:nvPr/>
        </p:nvGrpSpPr>
        <p:grpSpPr>
          <a:xfrm>
            <a:off x="5622798" y="1390872"/>
            <a:ext cx="3435065" cy="1621705"/>
            <a:chOff x="7473914" y="1750321"/>
            <a:chExt cx="4580087" cy="2162273"/>
          </a:xfrm>
        </p:grpSpPr>
        <p:pic>
          <p:nvPicPr>
            <p:cNvPr id="147" name="Google Shape;147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73914" y="1750321"/>
              <a:ext cx="4580087" cy="2162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6"/>
            <p:cNvSpPr txBox="1"/>
            <p:nvPr/>
          </p:nvSpPr>
          <p:spPr>
            <a:xfrm>
              <a:off x="8472650" y="2018359"/>
              <a:ext cx="3464700" cy="146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 b="1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Pourquoi ne sont-ils pas recyclés ?</a:t>
              </a:r>
              <a:endParaRPr sz="1100" b="1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Beaucoup de volume/peu de poids, des flux diffus et souillés, plusieurs matières, absence de filières, peu de valeur économique… </a:t>
              </a:r>
              <a:r>
                <a:rPr lang="fr" sz="1100" b="1">
                  <a:solidFill>
                    <a:schemeClr val="lt2"/>
                  </a:solidFill>
                  <a:latin typeface="Calibri"/>
                  <a:ea typeface="Calibri"/>
                  <a:cs typeface="Calibri"/>
                  <a:sym typeface="Calibri"/>
                </a:rPr>
                <a:t>toutes ces contraintes ne permettent pas aux acteurs traditionnels du recyclage de répondre sur ce sujet.</a:t>
              </a:r>
              <a:endParaRPr sz="1100"/>
            </a:p>
          </p:txBody>
        </p:sp>
      </p:grpSp>
      <p:pic>
        <p:nvPicPr>
          <p:cNvPr id="149" name="Google Shape;149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332772" y="1084349"/>
            <a:ext cx="52056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Près de 4 milliards de gobelets en plastique sont consommés chaque année en France</a:t>
            </a:r>
            <a:r>
              <a:rPr lang="fr" sz="1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>
              <a:solidFill>
                <a:srgbClr val="3A3838"/>
              </a:solidFill>
            </a:endParaRP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Seuls 2% sont recyclés </a:t>
            </a:r>
            <a:r>
              <a:rPr lang="fr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alors qu</a:t>
            </a:r>
            <a:r>
              <a:rPr lang="fr" sz="12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fr"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ils sont recyclables.</a:t>
            </a:r>
            <a:endParaRPr sz="1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6"/>
          <p:cNvCxnSpPr/>
          <p:nvPr/>
        </p:nvCxnSpPr>
        <p:spPr>
          <a:xfrm>
            <a:off x="5737359" y="355046"/>
            <a:ext cx="20100" cy="44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2</a:t>
            </a:fld>
            <a:endParaRPr sz="1100"/>
          </a:p>
        </p:txBody>
      </p:sp>
      <p:sp>
        <p:nvSpPr>
          <p:cNvPr id="153" name="Google Shape;153;p26"/>
          <p:cNvSpPr txBox="1">
            <a:spLocks noGrp="1"/>
          </p:cNvSpPr>
          <p:nvPr>
            <p:ph type="ftr" idx="11"/>
          </p:nvPr>
        </p:nvSpPr>
        <p:spPr>
          <a:xfrm>
            <a:off x="1107718" y="4468996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fabuleux destin de vos gobelets</a:t>
            </a:r>
            <a:endParaRPr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/>
        </p:nvSpPr>
        <p:spPr>
          <a:xfrm>
            <a:off x="5223000" y="4122800"/>
            <a:ext cx="3888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Vous pensez déjà recycler ?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Attention poubelles à tubes , boîtes de collecte ou machines  à consigne ne signifient pas recyclage !  Collecter ne veut pas dire Recycler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 nombreux acteurs proposent un collecteur sans avoir de filière : les gobelets sont alors enfouis ou incinérés.</a:t>
            </a:r>
            <a:endParaRPr sz="1100"/>
          </a:p>
        </p:txBody>
      </p:sp>
      <p:sp>
        <p:nvSpPr>
          <p:cNvPr id="159" name="Google Shape;159;p27"/>
          <p:cNvSpPr txBox="1"/>
          <p:nvPr/>
        </p:nvSpPr>
        <p:spPr>
          <a:xfrm>
            <a:off x="158150" y="597901"/>
            <a:ext cx="4358400" cy="3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s’est emparé de ce défi</a:t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52075" y="1075950"/>
            <a:ext cx="56853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En apportant des solutions à toutes ces problématiques et en créant</a:t>
            </a:r>
            <a:endParaRPr sz="10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la seule filière complète de collecte et recyclage des gobelets en plastique</a:t>
            </a:r>
            <a:endParaRPr sz="1000"/>
          </a:p>
          <a:p>
            <a:pPr marL="21590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Char char="•"/>
            </a:pP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Collecte sur toute la France avec une logistique optimisée en C02</a:t>
            </a:r>
            <a:endParaRPr sz="1000"/>
          </a:p>
          <a:p>
            <a:pPr marL="21590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Char char="•"/>
            </a:pP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Développement d’un process unique de recyclage</a:t>
            </a:r>
            <a:endParaRPr sz="1000"/>
          </a:p>
          <a:p>
            <a:pPr marL="215900" marR="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Char char="•"/>
            </a:pP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Garantie de recyclage local de 100% des gobelets collectés</a:t>
            </a:r>
            <a:endParaRPr sz="1000"/>
          </a:p>
        </p:txBody>
      </p:sp>
      <p:sp>
        <p:nvSpPr>
          <p:cNvPr id="161" name="Google Shape;16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3</a:t>
            </a:fld>
            <a:endParaRPr sz="1100"/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7"/>
          <p:cNvCxnSpPr/>
          <p:nvPr/>
        </p:nvCxnSpPr>
        <p:spPr>
          <a:xfrm>
            <a:off x="5737359" y="350496"/>
            <a:ext cx="0" cy="373826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27"/>
          <p:cNvSpPr/>
          <p:nvPr/>
        </p:nvSpPr>
        <p:spPr>
          <a:xfrm>
            <a:off x="5862000" y="73600"/>
            <a:ext cx="3249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Les alternatives ? Pas si simple !</a:t>
            </a: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27"/>
          <p:cNvGrpSpPr/>
          <p:nvPr/>
        </p:nvGrpSpPr>
        <p:grpSpPr>
          <a:xfrm>
            <a:off x="5625905" y="306087"/>
            <a:ext cx="3360923" cy="1298211"/>
            <a:chOff x="7501206" y="500716"/>
            <a:chExt cx="4481231" cy="1730948"/>
          </a:xfrm>
        </p:grpSpPr>
        <p:pic>
          <p:nvPicPr>
            <p:cNvPr id="166" name="Google Shape;166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01206" y="500716"/>
              <a:ext cx="4481231" cy="1730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7"/>
            <p:cNvSpPr/>
            <p:nvPr/>
          </p:nvSpPr>
          <p:spPr>
            <a:xfrm>
              <a:off x="8624988" y="923081"/>
              <a:ext cx="3279685" cy="1292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Le gobelet carton, attention aux idées reçues !</a:t>
              </a:r>
              <a:endParaRPr sz="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priori vu comme le “plus développement durable</a:t>
              </a: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”, il a pourtant le moins bon bilan écologique ! </a:t>
              </a: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 intègre des couches de plastique pour le rendre étanche, frein considérable à son recyclage. Et il n’est pas compostable !</a:t>
              </a:r>
              <a:endParaRPr sz="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 finit incinéré ou enfoui</a:t>
              </a: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7"/>
          <p:cNvGrpSpPr/>
          <p:nvPr/>
        </p:nvGrpSpPr>
        <p:grpSpPr>
          <a:xfrm>
            <a:off x="5635734" y="1593731"/>
            <a:ext cx="3341263" cy="1285836"/>
            <a:chOff x="7514312" y="2240725"/>
            <a:chExt cx="4455017" cy="1714448"/>
          </a:xfrm>
        </p:grpSpPr>
        <p:pic>
          <p:nvPicPr>
            <p:cNvPr id="169" name="Google Shape;169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14312" y="2240725"/>
              <a:ext cx="4455017" cy="1714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27"/>
            <p:cNvSpPr/>
            <p:nvPr/>
          </p:nvSpPr>
          <p:spPr>
            <a:xfrm>
              <a:off x="8650338" y="2436656"/>
              <a:ext cx="3254335" cy="14619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Char char="-"/>
              </a:pP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 gobelet PLA</a:t>
              </a:r>
              <a:endParaRPr sz="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 plastique biosourcé, </a:t>
              </a: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 est uniquement compostable industriellement</a:t>
              </a: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Les  filières de compost industriel manquent aujourd’hui et ils sont finalement incinérés ou enfouis. </a:t>
              </a:r>
              <a:endParaRPr sz="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 d’études montre qu’ils ont des </a:t>
              </a: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impacts importants sur l’environnement.</a:t>
              </a:r>
              <a:endParaRPr sz="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7"/>
          <p:cNvGrpSpPr/>
          <p:nvPr/>
        </p:nvGrpSpPr>
        <p:grpSpPr>
          <a:xfrm>
            <a:off x="5623779" y="2849896"/>
            <a:ext cx="3363048" cy="1313465"/>
            <a:chOff x="7498373" y="3880886"/>
            <a:chExt cx="4484064" cy="1751287"/>
          </a:xfrm>
        </p:grpSpPr>
        <p:pic>
          <p:nvPicPr>
            <p:cNvPr id="172" name="Google Shape;172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8373" y="3880886"/>
              <a:ext cx="4484064" cy="1751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27"/>
            <p:cNvSpPr txBox="1"/>
            <p:nvPr/>
          </p:nvSpPr>
          <p:spPr>
            <a:xfrm>
              <a:off x="8697975" y="4125788"/>
              <a:ext cx="3272165" cy="1308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0" marR="0" lvl="0" indent="-11430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Char char="-"/>
              </a:pP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La tasse/le mug</a:t>
              </a:r>
              <a:endParaRPr sz="8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Une solution intéressante </a:t>
              </a: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 on veille à </a:t>
              </a:r>
              <a:r>
                <a:rPr lang="fr" sz="800" b="1">
                  <a:solidFill>
                    <a:schemeClr val="lt1"/>
                  </a:solidFill>
                </a:rPr>
                <a:t>mettre en place </a:t>
              </a:r>
              <a:r>
                <a:rPr lang="fr" sz="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système de lavage économe en eau et des produits de nettoyage non agressifs. </a:t>
              </a:r>
              <a:r>
                <a:rPr lang="fr"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Nécessite une bonne organisation pour que cela fonctionne.</a:t>
              </a:r>
              <a:endParaRPr sz="800"/>
            </a:p>
          </p:txBody>
        </p:sp>
      </p:grpSp>
      <p:pic>
        <p:nvPicPr>
          <p:cNvPr id="174" name="Google Shape;174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225" y="2599725"/>
            <a:ext cx="5124399" cy="20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/>
        </p:nvSpPr>
        <p:spPr>
          <a:xfrm>
            <a:off x="132525" y="4159775"/>
            <a:ext cx="5510100" cy="683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 Plus : c’est solidaire !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Les </a:t>
            </a:r>
            <a:r>
              <a:rPr lang="fr" sz="1100">
                <a:solidFill>
                  <a:srgbClr val="595959"/>
                </a:solidFill>
              </a:rPr>
              <a:t>collecteurs </a:t>
            </a:r>
            <a:r>
              <a:rPr lang="fr"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sont assemblés par des personnes en situation de handicap. Le recyclage est réalisé avec des personnes en insertion professionnelle</a:t>
            </a:r>
            <a:endParaRPr sz="1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32550" y="571400"/>
            <a:ext cx="54291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rial"/>
              <a:buNone/>
            </a:pPr>
            <a:r>
              <a:rPr lang="fr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Une maîtrise totale de la filière</a:t>
            </a:r>
            <a:endParaRPr sz="1400"/>
          </a:p>
        </p:txBody>
      </p:sp>
      <p:sp>
        <p:nvSpPr>
          <p:cNvPr id="181" name="Google Shape;181;p28"/>
          <p:cNvSpPr txBox="1"/>
          <p:nvPr/>
        </p:nvSpPr>
        <p:spPr>
          <a:xfrm>
            <a:off x="1148095" y="2655247"/>
            <a:ext cx="2450535" cy="32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 txBox="1"/>
          <p:nvPr/>
        </p:nvSpPr>
        <p:spPr>
          <a:xfrm>
            <a:off x="132525" y="1053925"/>
            <a:ext cx="55101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Une réalité de recyclage garantie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: Versoo a développé la seule filière complète et totalement maîtrisée de recyclage des gobelets, avec les Box Versoo et un process unique NovaCycle.</a:t>
            </a:r>
            <a:endParaRPr sz="10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Box Versoo : </a:t>
            </a:r>
            <a:r>
              <a:rPr lang="fr" sz="1000">
                <a:solidFill>
                  <a:srgbClr val="595959"/>
                </a:solidFill>
              </a:rPr>
              <a:t>M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ontée en quelques geste avec son </a:t>
            </a:r>
            <a:r>
              <a:rPr lang="fr" sz="1000">
                <a:solidFill>
                  <a:srgbClr val="595959"/>
                </a:solidFill>
              </a:rPr>
              <a:t>H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abillage et sa </a:t>
            </a:r>
            <a:r>
              <a:rPr lang="fr" sz="1000">
                <a:solidFill>
                  <a:srgbClr val="595959"/>
                </a:solidFill>
              </a:rPr>
              <a:t>R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echarge</a:t>
            </a:r>
            <a:r>
              <a:rPr lang="fr" sz="1000">
                <a:solidFill>
                  <a:srgbClr val="595959"/>
                </a:solidFill>
              </a:rPr>
              <a:t>. Elle 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permet de collecter en moyenne 2500 gobelets.</a:t>
            </a:r>
            <a:endParaRPr sz="10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collecte des </a:t>
            </a:r>
            <a:r>
              <a:rPr lang="fr" sz="1000" b="1">
                <a:solidFill>
                  <a:srgbClr val="595959"/>
                </a:solidFill>
              </a:rPr>
              <a:t>recharges pleines</a:t>
            </a: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 Les enlèvements </a:t>
            </a:r>
            <a:r>
              <a:rPr lang="fr" sz="1000">
                <a:solidFill>
                  <a:srgbClr val="595959"/>
                </a:solidFill>
              </a:rPr>
              <a:t>sont optimisés en utilisant l’espace libre des transporteurs dans leur camion pour limiter l’impact CO2.</a:t>
            </a:r>
            <a:endParaRPr sz="1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transformation des gobelets </a:t>
            </a:r>
            <a:r>
              <a:rPr lang="fr" sz="1000" b="1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Les gobelets sont transformés via le </a:t>
            </a: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process innovant NovaCycle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 issu de deux années de Recherche &amp; Développement. </a:t>
            </a:r>
            <a:r>
              <a:rPr lang="fr" sz="1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 procédé unique </a:t>
            </a:r>
            <a:r>
              <a:rPr lang="fr" sz="1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permet d’obtenir des granulés de Nouvelles Matières Premières de grande qualité.</a:t>
            </a:r>
            <a:endParaRPr sz="10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Ces matières sont utilisées en injection ou extrusion par des plasturgistes locaux, pour fabriquer des pots horticoles par exemple.</a:t>
            </a:r>
            <a:endParaRPr sz="10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 i="1">
                <a:solidFill>
                  <a:srgbClr val="595959"/>
                </a:solidFill>
              </a:rPr>
              <a:t>Versoo crée également du filament pour impression 3D 100% recyclé</a:t>
            </a:r>
            <a:endParaRPr sz="1000" b="1" i="1">
              <a:solidFill>
                <a:srgbClr val="595959"/>
              </a:solidFill>
            </a:endParaRPr>
          </a:p>
        </p:txBody>
      </p:sp>
      <p:grpSp>
        <p:nvGrpSpPr>
          <p:cNvPr id="183" name="Google Shape;183;p28"/>
          <p:cNvGrpSpPr/>
          <p:nvPr/>
        </p:nvGrpSpPr>
        <p:grpSpPr>
          <a:xfrm>
            <a:off x="5633978" y="3828604"/>
            <a:ext cx="3313751" cy="938659"/>
            <a:chOff x="7511970" y="5206406"/>
            <a:chExt cx="4418335" cy="1251545"/>
          </a:xfrm>
        </p:grpSpPr>
        <p:pic>
          <p:nvPicPr>
            <p:cNvPr id="184" name="Google Shape;184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1970" y="5206406"/>
              <a:ext cx="4418335" cy="1251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8"/>
            <p:cNvSpPr/>
            <p:nvPr/>
          </p:nvSpPr>
          <p:spPr>
            <a:xfrm>
              <a:off x="8808333" y="5264569"/>
              <a:ext cx="302099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 vous annonce que vos gobelets sont recyclés ? </a:t>
              </a:r>
              <a:endParaRPr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Vérifiez la réalité et demandez à visiter</a:t>
              </a:r>
              <a:r>
                <a:rPr lang="fr" sz="1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fr" sz="1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 site de recyclage ! </a:t>
              </a:r>
              <a:endParaRPr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8"/>
          <p:cNvGrpSpPr/>
          <p:nvPr/>
        </p:nvGrpSpPr>
        <p:grpSpPr>
          <a:xfrm>
            <a:off x="5625296" y="335059"/>
            <a:ext cx="3394276" cy="1752982"/>
            <a:chOff x="7500395" y="446746"/>
            <a:chExt cx="4525702" cy="2337309"/>
          </a:xfrm>
        </p:grpSpPr>
        <p:pic>
          <p:nvPicPr>
            <p:cNvPr id="187" name="Google Shape;187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500395" y="446746"/>
              <a:ext cx="4525702" cy="2337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28"/>
            <p:cNvSpPr/>
            <p:nvPr/>
          </p:nvSpPr>
          <p:spPr>
            <a:xfrm>
              <a:off x="9727704" y="923081"/>
              <a:ext cx="221417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 vous dit que c’est recyclé avec Versoo ?</a:t>
              </a:r>
              <a:endParaRPr sz="10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 c’est recyclé avec Versoo, il y a des Box Versoo !</a:t>
              </a:r>
              <a:endParaRPr sz="1000"/>
            </a:p>
          </p:txBody>
        </p:sp>
      </p:grpSp>
      <p:grpSp>
        <p:nvGrpSpPr>
          <p:cNvPr id="189" name="Google Shape;189;p28"/>
          <p:cNvGrpSpPr/>
          <p:nvPr/>
        </p:nvGrpSpPr>
        <p:grpSpPr>
          <a:xfrm>
            <a:off x="6192098" y="2272194"/>
            <a:ext cx="2394570" cy="1422992"/>
            <a:chOff x="8256131" y="3029592"/>
            <a:chExt cx="3192761" cy="1897323"/>
          </a:xfrm>
        </p:grpSpPr>
        <p:pic>
          <p:nvPicPr>
            <p:cNvPr id="190" name="Google Shape;190;p28" descr="Une image contenant intérieur, photo&#10;&#10;Description générée automatiquement"/>
            <p:cNvPicPr preferRelativeResize="0"/>
            <p:nvPr/>
          </p:nvPicPr>
          <p:blipFill rotWithShape="1">
            <a:blip r:embed="rId5">
              <a:alphaModFix/>
            </a:blip>
            <a:srcRect l="49635" t="3651" r="2022" b="2670"/>
            <a:stretch/>
          </p:blipFill>
          <p:spPr>
            <a:xfrm>
              <a:off x="8256131" y="3029592"/>
              <a:ext cx="1740710" cy="1897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8" descr="Une image contenant gâteau, coupant, table, intérieur&#10;&#10;Description générée automatiquement"/>
            <p:cNvPicPr preferRelativeResize="0"/>
            <p:nvPr/>
          </p:nvPicPr>
          <p:blipFill rotWithShape="1">
            <a:blip r:embed="rId6">
              <a:alphaModFix/>
            </a:blip>
            <a:srcRect b="7590"/>
            <a:stretch/>
          </p:blipFill>
          <p:spPr>
            <a:xfrm>
              <a:off x="9976826" y="3045086"/>
              <a:ext cx="1472066" cy="9068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8"/>
            <p:cNvPicPr preferRelativeResize="0"/>
            <p:nvPr/>
          </p:nvPicPr>
          <p:blipFill rotWithShape="1">
            <a:blip r:embed="rId7">
              <a:alphaModFix/>
            </a:blip>
            <a:srcRect l="66016" t="20109" r="15985"/>
            <a:stretch/>
          </p:blipFill>
          <p:spPr>
            <a:xfrm>
              <a:off x="9996840" y="4020890"/>
              <a:ext cx="773079" cy="900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7">
              <a:alphaModFix/>
            </a:blip>
            <a:srcRect l="40923" r="35969"/>
            <a:stretch/>
          </p:blipFill>
          <p:spPr>
            <a:xfrm>
              <a:off x="10865655" y="4167955"/>
              <a:ext cx="583237" cy="6624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4</a:t>
            </a:fld>
            <a:endParaRPr sz="1100"/>
          </a:p>
        </p:txBody>
      </p:sp>
      <p:cxnSp>
        <p:nvCxnSpPr>
          <p:cNvPr id="195" name="Google Shape;195;p28"/>
          <p:cNvCxnSpPr/>
          <p:nvPr/>
        </p:nvCxnSpPr>
        <p:spPr>
          <a:xfrm>
            <a:off x="5737359" y="350496"/>
            <a:ext cx="0" cy="43632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6" name="Google Shape;19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186025" y="1246400"/>
            <a:ext cx="6821700" cy="8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None/>
            </a:pPr>
            <a:r>
              <a:rPr lang="fr" sz="1000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Des Formules tout inclus à prix très attractifs </a:t>
            </a: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adaptées à vos volumes comprenant : </a:t>
            </a:r>
            <a:endParaRPr sz="10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None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La Box Versoo avec un habillage, ses recharges, l’enlèvement et le recyclage</a:t>
            </a:r>
            <a:b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Arial"/>
              <a:buNone/>
            </a:pPr>
            <a:r>
              <a:rPr lang="fr" sz="1000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ou un fonctionnement « à la carte » </a:t>
            </a: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avec des enlèvements traités séparément pour s’adapter à votre besoin.</a:t>
            </a:r>
            <a:b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138975" y="585300"/>
            <a:ext cx="686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Une solution complète, simple et efficace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 txBox="1"/>
          <p:nvPr/>
        </p:nvSpPr>
        <p:spPr>
          <a:xfrm>
            <a:off x="145365" y="1894500"/>
            <a:ext cx="1218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Exemples</a:t>
            </a:r>
            <a:endParaRPr sz="1100"/>
          </a:p>
        </p:txBody>
      </p:sp>
      <p:graphicFrame>
        <p:nvGraphicFramePr>
          <p:cNvPr id="204" name="Google Shape;204;p29"/>
          <p:cNvGraphicFramePr/>
          <p:nvPr/>
        </p:nvGraphicFramePr>
        <p:xfrm>
          <a:off x="158259" y="2171506"/>
          <a:ext cx="6862225" cy="2553775"/>
        </p:xfrm>
        <a:graphic>
          <a:graphicData uri="http://schemas.openxmlformats.org/drawingml/2006/table">
            <a:tbl>
              <a:tblPr firstRow="1" bandRow="1">
                <a:noFill/>
                <a:tableStyleId>{38A414D7-925F-4A68-BF5C-4A9EC8BBFFB7}</a:tableStyleId>
              </a:tblPr>
              <a:tblGrid>
                <a:gridCol w="949150"/>
                <a:gridCol w="914250"/>
                <a:gridCol w="751125"/>
                <a:gridCol w="831275"/>
                <a:gridCol w="880925"/>
                <a:gridCol w="750400"/>
                <a:gridCol w="948175"/>
                <a:gridCol w="836925"/>
              </a:tblGrid>
              <a:tr h="558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Entreprise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Nb de salariés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Consommation de gobelets moyenne/an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Nombre de </a:t>
                      </a:r>
                      <a:r>
                        <a:rPr lang="fr" sz="800">
                          <a:solidFill>
                            <a:srgbClr val="434343"/>
                          </a:solidFill>
                        </a:rPr>
                        <a:t>Recharges Box</a:t>
                      </a: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/an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Enlèvements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Volume M3 de déchets économisés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Poids moyen de gob recyclés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Coût moyen HT  de déchets économisés/an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Coût annuel HT solution Versoo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(2019)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</a:tr>
              <a:tr h="582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PME 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100 salariés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ED7D31">
                        <a:alpha val="56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30 000 gob</a:t>
                      </a:r>
                      <a:endParaRPr sz="800" b="1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12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4 enlèvements de 3 </a:t>
                      </a:r>
                      <a:r>
                        <a:rPr lang="fr" sz="800"/>
                        <a:t>Recharges pleines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30 m3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9</a:t>
                      </a:r>
                      <a:r>
                        <a:rPr lang="fr" sz="800" u="none" strike="noStrike" cap="none"/>
                        <a:t>0</a:t>
                      </a:r>
                      <a:r>
                        <a:rPr lang="fr" sz="800"/>
                        <a:t> </a:t>
                      </a:r>
                      <a:r>
                        <a:rPr lang="fr" sz="800" u="none" strike="noStrike" cap="none"/>
                        <a:t> kg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360 €</a:t>
                      </a:r>
                      <a:endParaRPr sz="800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455 €</a:t>
                      </a:r>
                      <a:endParaRPr sz="800"/>
                    </a:p>
                  </a:txBody>
                  <a:tcPr marL="68600" marR="68600" marT="34300" marB="34300" anchor="ctr"/>
                </a:tc>
              </a:tr>
              <a:tr h="688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 Entreprise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800 salariés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ED7D31">
                        <a:alpha val="56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250 000 gob</a:t>
                      </a:r>
                      <a:endParaRPr sz="800" b="1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96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8 enlèvements de 12 </a:t>
                      </a:r>
                      <a:r>
                        <a:rPr lang="fr" sz="800"/>
                        <a:t>Recharges pleines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250 m3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800 kg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2800 €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2484 €</a:t>
                      </a:r>
                      <a:endParaRPr sz="800"/>
                    </a:p>
                  </a:txBody>
                  <a:tcPr marL="68600" marR="68600" marT="34300" marB="34300" anchor="ctr"/>
                </a:tc>
              </a:tr>
              <a:tr h="723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TPE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Associations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>
                          <a:solidFill>
                            <a:srgbClr val="434343"/>
                          </a:solidFill>
                        </a:rPr>
                        <a:t>20/25 salariés</a:t>
                      </a:r>
                      <a:endParaRPr sz="800">
                        <a:solidFill>
                          <a:srgbClr val="434343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ED7D31">
                        <a:alpha val="569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8 000 gob</a:t>
                      </a:r>
                      <a:endParaRPr sz="800" b="1" u="none" strike="noStrike" cap="none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3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1 enlèvement de 3 </a:t>
                      </a:r>
                      <a:r>
                        <a:rPr lang="fr" sz="800"/>
                        <a:t>Recharges pleines </a:t>
                      </a:r>
                      <a:r>
                        <a:rPr lang="fr" sz="800" u="none" strike="noStrike" cap="none"/>
                        <a:t>ou selon 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8 m3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30 KG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u="none" strike="noStrike" cap="none"/>
                        <a:t>Variable selon municipalité</a:t>
                      </a:r>
                      <a:endParaRPr sz="8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 u="none" strike="noStrike" cap="none"/>
                        <a:t>144 €</a:t>
                      </a:r>
                      <a:endParaRPr sz="800"/>
                    </a:p>
                  </a:txBody>
                  <a:tcPr marL="68600" marR="68600" marT="34300" marB="34300" anchor="ctr"/>
                </a:tc>
              </a:tr>
            </a:tbl>
          </a:graphicData>
        </a:graphic>
      </p:graphicFrame>
      <p:sp>
        <p:nvSpPr>
          <p:cNvPr id="205" name="Google Shape;20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5</a:t>
            </a:fld>
            <a:endParaRPr sz="1100"/>
          </a:p>
        </p:txBody>
      </p:sp>
      <p:cxnSp>
        <p:nvCxnSpPr>
          <p:cNvPr id="206" name="Google Shape;206;p29"/>
          <p:cNvCxnSpPr/>
          <p:nvPr/>
        </p:nvCxnSpPr>
        <p:spPr>
          <a:xfrm>
            <a:off x="7247855" y="390103"/>
            <a:ext cx="0" cy="4363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87" y="8681"/>
            <a:ext cx="1302153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>
            <a:off x="7247855" y="4234691"/>
            <a:ext cx="1832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Vous pouvez commander </a:t>
            </a:r>
            <a:r>
              <a:rPr lang="fr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directement en ligne </a:t>
            </a:r>
            <a:r>
              <a:rPr lang="fr" sz="9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ou </a:t>
            </a:r>
            <a:r>
              <a:rPr lang="fr" sz="9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télécharger le bon de commande</a:t>
            </a:r>
            <a:r>
              <a:rPr lang="fr" sz="8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" sz="8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29"/>
          <p:cNvGrpSpPr/>
          <p:nvPr/>
        </p:nvGrpSpPr>
        <p:grpSpPr>
          <a:xfrm>
            <a:off x="7179197" y="168191"/>
            <a:ext cx="1901140" cy="981847"/>
            <a:chOff x="9572263" y="467329"/>
            <a:chExt cx="2534853" cy="1309130"/>
          </a:xfrm>
        </p:grpSpPr>
        <p:pic>
          <p:nvPicPr>
            <p:cNvPr id="210" name="Google Shape;210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572263" y="467329"/>
              <a:ext cx="2534853" cy="130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9"/>
            <p:cNvSpPr txBox="1"/>
            <p:nvPr/>
          </p:nvSpPr>
          <p:spPr>
            <a:xfrm>
              <a:off x="10914924" y="785851"/>
              <a:ext cx="1076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BOX  Standard</a:t>
              </a:r>
              <a:endParaRPr sz="1100"/>
            </a:p>
          </p:txBody>
        </p:sp>
        <p:sp>
          <p:nvSpPr>
            <p:cNvPr id="212" name="Google Shape;212;p29"/>
            <p:cNvSpPr txBox="1"/>
            <p:nvPr/>
          </p:nvSpPr>
          <p:spPr>
            <a:xfrm>
              <a:off x="10726733" y="1047461"/>
              <a:ext cx="13803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Habillage Carton et Recharges BOX 2500</a:t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29"/>
          <p:cNvGrpSpPr/>
          <p:nvPr/>
        </p:nvGrpSpPr>
        <p:grpSpPr>
          <a:xfrm>
            <a:off x="7179197" y="1178741"/>
            <a:ext cx="1928245" cy="1006326"/>
            <a:chOff x="9572263" y="1571654"/>
            <a:chExt cx="2570993" cy="1341768"/>
          </a:xfrm>
        </p:grpSpPr>
        <p:pic>
          <p:nvPicPr>
            <p:cNvPr id="214" name="Google Shape;214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72263" y="1571654"/>
              <a:ext cx="2534853" cy="13417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9"/>
            <p:cNvSpPr txBox="1"/>
            <p:nvPr/>
          </p:nvSpPr>
          <p:spPr>
            <a:xfrm>
              <a:off x="10885461" y="1894701"/>
              <a:ext cx="12216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BOX  Premium</a:t>
              </a:r>
              <a:endParaRPr sz="1100"/>
            </a:p>
          </p:txBody>
        </p:sp>
        <p:sp>
          <p:nvSpPr>
            <p:cNvPr id="216" name="Google Shape;216;p29"/>
            <p:cNvSpPr txBox="1"/>
            <p:nvPr/>
          </p:nvSpPr>
          <p:spPr>
            <a:xfrm>
              <a:off x="10762956" y="2082955"/>
              <a:ext cx="13803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Habillage Viscom et Recharges  BOX 2500 </a:t>
              </a:r>
              <a:endParaRPr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7187875" y="2211100"/>
            <a:ext cx="1901175" cy="997975"/>
            <a:chOff x="7187875" y="2211100"/>
            <a:chExt cx="1901175" cy="997975"/>
          </a:xfrm>
        </p:grpSpPr>
        <p:pic>
          <p:nvPicPr>
            <p:cNvPr id="217" name="Google Shape;217;p2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87875" y="2211100"/>
              <a:ext cx="1901151" cy="997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29"/>
            <p:cNvSpPr txBox="1"/>
            <p:nvPr/>
          </p:nvSpPr>
          <p:spPr>
            <a:xfrm>
              <a:off x="8045050" y="2397450"/>
              <a:ext cx="1044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BOX  Premium</a:t>
              </a:r>
              <a:endParaRPr sz="1100"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Personnalisable </a:t>
              </a:r>
              <a:endParaRPr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Habillage Viscom et Recharges BOX 2500</a:t>
              </a:r>
              <a:endParaRPr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189423" y="3309311"/>
            <a:ext cx="1918052" cy="779712"/>
            <a:chOff x="7189423" y="3309311"/>
            <a:chExt cx="1918052" cy="779712"/>
          </a:xfrm>
        </p:grpSpPr>
        <p:pic>
          <p:nvPicPr>
            <p:cNvPr id="219" name="Google Shape;219;p29"/>
            <p:cNvPicPr preferRelativeResize="0"/>
            <p:nvPr/>
          </p:nvPicPr>
          <p:blipFill rotWithShape="1">
            <a:blip r:embed="rId9">
              <a:alphaModFix/>
            </a:blip>
            <a:srcRect l="1028" r="1018"/>
            <a:stretch/>
          </p:blipFill>
          <p:spPr>
            <a:xfrm>
              <a:off x="7189423" y="3309311"/>
              <a:ext cx="1860133" cy="7797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9"/>
            <p:cNvSpPr txBox="1"/>
            <p:nvPr/>
          </p:nvSpPr>
          <p:spPr>
            <a:xfrm>
              <a:off x="8104575" y="3427775"/>
              <a:ext cx="1002900" cy="1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BOX  Mini</a:t>
              </a:r>
              <a:endParaRPr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Habillage Dibon et Recharges BOX 1200</a:t>
              </a:r>
              <a:endParaRPr sz="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>
            <a:off x="5818931" y="3638773"/>
            <a:ext cx="3261409" cy="1073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fr" sz="1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 Box Versoo permet 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de collecter 2500 gobelets</a:t>
            </a:r>
            <a:endParaRPr sz="1000"/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d’éviter près de 3m3 et 8 kg de déchets</a:t>
            </a:r>
            <a:endParaRPr sz="1000"/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Préserver 7 Kg de ressources fossiles  </a:t>
            </a:r>
            <a:endParaRPr sz="1000"/>
          </a:p>
          <a:p>
            <a:pPr marL="215900" marR="0" lvl="0" indent="-2032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</a:rPr>
              <a:t>Économiser</a:t>
            </a: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23KG eqCO2 et 90 kwh</a:t>
            </a:r>
            <a:endParaRPr sz="100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492275" y="1114388"/>
            <a:ext cx="4614600" cy="1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Réduction significative des déchets et coûts associés</a:t>
            </a:r>
            <a:endParaRPr sz="1000"/>
          </a:p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10 fois moins de poubelles à vider</a:t>
            </a:r>
            <a:endParaRPr sz="1000"/>
          </a:p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Mise en valeur de l’espace détente</a:t>
            </a:r>
            <a:endParaRPr sz="1000"/>
          </a:p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Plus de propreté</a:t>
            </a:r>
            <a:endParaRPr sz="1000"/>
          </a:p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Une opération visible et une image valorisée</a:t>
            </a:r>
            <a:endParaRPr sz="1000"/>
          </a:p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Un acte environnemental fort et solidaire</a:t>
            </a:r>
            <a:endParaRPr sz="1000"/>
          </a:p>
          <a:p>
            <a:pPr marL="215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000"/>
              <a:buFont typeface="Noto Sans Symbols"/>
              <a:buChar char="✔"/>
            </a:pPr>
            <a:r>
              <a:rPr lang="fr" sz="100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Mise en conformité avec le décret  «Tri des 5 flux »</a:t>
            </a:r>
            <a:endParaRPr sz="10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173001" y="544028"/>
            <a:ext cx="2745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Arial"/>
              <a:buNone/>
            </a:pPr>
            <a:r>
              <a:rPr lang="fr" sz="140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Les avantages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458656" y="2644876"/>
            <a:ext cx="5071426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Votre contribution sociale et environnementale</a:t>
            </a:r>
            <a:endParaRPr sz="1200"/>
          </a:p>
        </p:txBody>
      </p:sp>
      <p:graphicFrame>
        <p:nvGraphicFramePr>
          <p:cNvPr id="229" name="Google Shape;229;p30"/>
          <p:cNvGraphicFramePr/>
          <p:nvPr/>
        </p:nvGraphicFramePr>
        <p:xfrm>
          <a:off x="208342" y="3168560"/>
          <a:ext cx="5400750" cy="1148440"/>
        </p:xfrm>
        <a:graphic>
          <a:graphicData uri="http://schemas.openxmlformats.org/drawingml/2006/table">
            <a:tbl>
              <a:tblPr firstRow="1" bandRow="1">
                <a:noFill/>
                <a:tableStyleId>{A446D143-643C-4344-B6D4-58219017B98E}</a:tableStyleId>
              </a:tblPr>
              <a:tblGrid>
                <a:gridCol w="1080150"/>
                <a:gridCol w="1080150"/>
                <a:gridCol w="1080150"/>
                <a:gridCol w="1080150"/>
                <a:gridCol w="1080150"/>
              </a:tblGrid>
              <a:tr h="461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NB Salariés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Consommation moyenne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Ressources fossiles économisées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Kwh 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économisés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KG eq CO2 économisés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none" strike="noStrike" cap="none"/>
                        <a:t>Volume sorti des déchets</a:t>
                      </a:r>
                      <a:endParaRPr sz="1100"/>
                    </a:p>
                  </a:txBody>
                  <a:tcPr marL="68600" marR="68600" marT="34300" marB="34300"/>
                </a:tc>
              </a:tr>
              <a:tr h="28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100 salariés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30 000 gobelets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90 kg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1150 kwh</a:t>
                      </a:r>
                      <a:endParaRPr sz="9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280 KG eq CO2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30 m3</a:t>
                      </a:r>
                      <a:endParaRPr sz="1100"/>
                    </a:p>
                  </a:txBody>
                  <a:tcPr marL="68600" marR="68600" marT="34300" marB="34300"/>
                </a:tc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500 salariés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450 KG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5800 kwh</a:t>
                      </a:r>
                      <a:endParaRPr sz="9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1,4 Tonne eq CO2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900" u="none" strike="noStrike" cap="none"/>
                        <a:t>150 M3</a:t>
                      </a:r>
                      <a:endParaRPr sz="1100"/>
                    </a:p>
                  </a:txBody>
                  <a:tcPr marL="68600" marR="68600" marT="34300" marB="34300"/>
                </a:tc>
              </a:tr>
            </a:tbl>
          </a:graphicData>
        </a:graphic>
      </p:graphicFrame>
      <p:sp>
        <p:nvSpPr>
          <p:cNvPr id="230" name="Google Shape;230;p30"/>
          <p:cNvSpPr txBox="1"/>
          <p:nvPr/>
        </p:nvSpPr>
        <p:spPr>
          <a:xfrm>
            <a:off x="865390" y="4547638"/>
            <a:ext cx="42414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la contribution à la création d ’emplois sociaux !</a:t>
            </a:r>
            <a:endParaRPr sz="1000" b="1"/>
          </a:p>
        </p:txBody>
      </p:sp>
      <p:pic>
        <p:nvPicPr>
          <p:cNvPr id="231" name="Google Shape;231;p30" descr="recyclage-de-gobelets-nouvelle-box-verso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278" y="981040"/>
            <a:ext cx="1790114" cy="179011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100"/>
              <a:t>6</a:t>
            </a:fld>
            <a:endParaRPr sz="1100"/>
          </a:p>
        </p:txBody>
      </p:sp>
      <p:cxnSp>
        <p:nvCxnSpPr>
          <p:cNvPr id="233" name="Google Shape;233;p30"/>
          <p:cNvCxnSpPr/>
          <p:nvPr/>
        </p:nvCxnSpPr>
        <p:spPr>
          <a:xfrm>
            <a:off x="5737359" y="350496"/>
            <a:ext cx="0" cy="4363294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4" name="Google Shape;23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7667936" y="1180952"/>
            <a:ext cx="6305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50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7297949" y="1180950"/>
            <a:ext cx="1217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757070"/>
                </a:solidFill>
              </a:rPr>
              <a:t>Un </a:t>
            </a:r>
            <a:r>
              <a:rPr lang="fr" sz="1400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Habillage</a:t>
            </a:r>
            <a:endParaRPr sz="14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7297950" y="1831700"/>
            <a:ext cx="1910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757070"/>
                </a:solidFill>
              </a:rPr>
              <a:t>Des R</a:t>
            </a:r>
            <a:r>
              <a:rPr lang="fr" sz="1400" dirty="0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echarges </a:t>
            </a:r>
            <a:r>
              <a:rPr lang="fr" dirty="0">
                <a:solidFill>
                  <a:srgbClr val="757070"/>
                </a:solidFill>
              </a:rPr>
              <a:t>BOX</a:t>
            </a:r>
            <a:endParaRPr sz="1400" dirty="0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5816279" y="614456"/>
            <a:ext cx="3327722" cy="49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000"/>
              <a:buFont typeface="Arial"/>
              <a:buNone/>
            </a:pPr>
            <a:r>
              <a:rPr lang="fr" sz="1800" dirty="0">
                <a:solidFill>
                  <a:srgbClr val="ED7D31"/>
                </a:solidFill>
              </a:rPr>
              <a:t>La </a:t>
            </a:r>
            <a:r>
              <a:rPr lang="fr" sz="2400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BOX </a:t>
            </a:r>
            <a:r>
              <a:rPr lang="fr" sz="2400" dirty="0">
                <a:solidFill>
                  <a:srgbClr val="ED7D31"/>
                </a:solidFill>
              </a:rPr>
              <a:t>VERSOO</a:t>
            </a:r>
            <a:r>
              <a:rPr lang="fr" sz="1800" dirty="0">
                <a:solidFill>
                  <a:srgbClr val="ED7D31"/>
                </a:solidFill>
              </a:rPr>
              <a:t>, c’est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7315" y="2167800"/>
            <a:ext cx="765832" cy="121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Google Shape;244;p31"/>
          <p:cNvGraphicFramePr/>
          <p:nvPr/>
        </p:nvGraphicFramePr>
        <p:xfrm>
          <a:off x="211625" y="1975700"/>
          <a:ext cx="6255250" cy="2743050"/>
        </p:xfrm>
        <a:graphic>
          <a:graphicData uri="http://schemas.openxmlformats.org/drawingml/2006/table">
            <a:tbl>
              <a:tblPr>
                <a:noFill/>
                <a:tableStyleId>{D237C8CB-15BF-4334-B766-6E0C27D8268E}</a:tableStyleId>
              </a:tblPr>
              <a:tblGrid>
                <a:gridCol w="1251050"/>
                <a:gridCol w="1251050"/>
                <a:gridCol w="1251050"/>
                <a:gridCol w="1414100"/>
                <a:gridCol w="1088000"/>
              </a:tblGrid>
              <a:tr h="33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BOX</a:t>
                      </a:r>
                      <a:endParaRPr sz="800" b="1"/>
                    </a:p>
                  </a:txBody>
                  <a:tcPr marL="91425" marR="91425" marT="91425" marB="91425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Standard</a:t>
                      </a:r>
                      <a:endParaRPr sz="800" b="1"/>
                    </a:p>
                  </a:txBody>
                  <a:tcPr marL="91425" marR="91425" marT="91425" marB="91425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Premium</a:t>
                      </a:r>
                      <a:endParaRPr sz="800" b="1"/>
                    </a:p>
                  </a:txBody>
                  <a:tcPr marL="91425" marR="91425" marT="91425" marB="91425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Premium</a:t>
                      </a:r>
                      <a:endParaRPr sz="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personnalisable</a:t>
                      </a:r>
                      <a:endParaRPr sz="800" b="1"/>
                    </a:p>
                  </a:txBody>
                  <a:tcPr marL="91425" marR="91425" marT="91425" marB="91425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 b="1"/>
                        <a:t>Mini</a:t>
                      </a:r>
                      <a:endParaRPr sz="800" b="1"/>
                    </a:p>
                  </a:txBody>
                  <a:tcPr marL="91425" marR="91425" marT="91425" marB="91425" anchor="ctr">
                    <a:solidFill>
                      <a:srgbClr val="FF9900">
                        <a:alpha val="77690"/>
                      </a:srgbClr>
                    </a:solidFill>
                  </a:tcPr>
                </a:tc>
              </a:tr>
              <a:tr h="114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Description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Habillage et grille en carton, recyclable en fin de vie,  s’utilise en habillage  par-dessus les recharges BOX 2500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renouveller après 4 à 6 Recharges Box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Plus durable et lavable avec avec plateau thermoformé en matière recyclée, se place par-dessus les recharges BOX 2500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Longue Durée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Personnalisable,  plus durable et lavable avec plateau thermoformé en matière recyclée, se place par-dessus les recharges BOX 2500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Longue Durée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Plus durable en format mini se place par-dessus les recharges BOX 1200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Longue Durée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</a:tr>
              <a:tr h="25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Dimensions (en cm)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79H x 37,5P x 37,5L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77H x 37,5P x 37,5L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77H x 37,5P x 37,5L</a:t>
                      </a:r>
                      <a:endParaRPr sz="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71Hx 28Px 28L</a:t>
                      </a:r>
                      <a:endParaRPr sz="800"/>
                    </a:p>
                  </a:txBody>
                  <a:tcPr marL="91425" marR="91425" marT="91425" marB="91425" anchor="ctr"/>
                </a:tc>
              </a:tr>
              <a:tr h="33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Finition habillage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Carton imprimé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Viscom + Adhésif standard versoo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Viscom + Adhésif personnalisé</a:t>
                      </a:r>
                      <a:endParaRPr sz="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Dibond + Adhésif standard Versoo</a:t>
                      </a:r>
                      <a:endParaRPr sz="800"/>
                    </a:p>
                  </a:txBody>
                  <a:tcPr marL="91425" marR="91425" marT="91425" marB="91425" anchor="ctr"/>
                </a:tc>
              </a:tr>
              <a:tr h="24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Recharges compatibles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/>
                        <a:t>BOX 2500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CEB59D">
                        <a:alpha val="7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</a:rPr>
                        <a:t>BOX 2500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CEB59D">
                        <a:alpha val="7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</a:rPr>
                        <a:t>BOX 2500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CEB59D">
                        <a:alpha val="753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 sz="800">
                          <a:solidFill>
                            <a:schemeClr val="dk1"/>
                          </a:solidFill>
                        </a:rPr>
                        <a:t>BOX 1200</a:t>
                      </a:r>
                      <a:endParaRPr sz="800"/>
                    </a:p>
                  </a:txBody>
                  <a:tcPr marL="91425" marR="91425" marT="91425" marB="91425" anchor="ctr">
                    <a:solidFill>
                      <a:srgbClr val="CEB59D">
                        <a:alpha val="7538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100" y="866166"/>
            <a:ext cx="642678" cy="107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5952" y="866166"/>
            <a:ext cx="647787" cy="1073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7262" y="844638"/>
            <a:ext cx="664985" cy="110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 rotWithShape="1">
          <a:blip r:embed="rId6">
            <a:alphaModFix/>
          </a:blip>
          <a:srcRect l="-28174" t="-9713" r="-17959" b="-9475"/>
          <a:stretch/>
        </p:blipFill>
        <p:spPr>
          <a:xfrm>
            <a:off x="5475800" y="875991"/>
            <a:ext cx="665000" cy="11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/>
          <p:nvPr/>
        </p:nvSpPr>
        <p:spPr>
          <a:xfrm>
            <a:off x="6565425" y="501225"/>
            <a:ext cx="25785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</a:pPr>
            <a:r>
              <a:rPr lang="fr">
                <a:solidFill>
                  <a:srgbClr val="ED7D31"/>
                </a:solidFill>
              </a:rPr>
              <a:t>Les </a:t>
            </a:r>
            <a:r>
              <a:rPr lang="fr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Recharges Box</a:t>
            </a:r>
            <a:endParaRPr>
              <a:solidFill>
                <a:srgbClr val="ED7D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 txBox="1"/>
          <p:nvPr/>
        </p:nvSpPr>
        <p:spPr>
          <a:xfrm>
            <a:off x="6982333" y="1740402"/>
            <a:ext cx="187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Recharges - BOX </a:t>
            </a:r>
            <a:r>
              <a:rPr lang="fr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2500</a:t>
            </a:r>
            <a:r>
              <a:rPr lang="fr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2500 Gobelets</a:t>
            </a:r>
            <a:endParaRPr sz="9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6658575" y="2180200"/>
            <a:ext cx="24510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Recharge pour les BOX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– Premium – Premium  personnalisable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52" name="Google Shape;252;p31"/>
          <p:cNvSpPr txBox="1"/>
          <p:nvPr/>
        </p:nvSpPr>
        <p:spPr>
          <a:xfrm>
            <a:off x="6982333" y="3198393"/>
            <a:ext cx="187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Recharges - BOX 1200</a:t>
            </a:r>
            <a:endParaRPr sz="140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1200 Gobelets</a:t>
            </a:r>
            <a:endParaRPr sz="90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6658575" y="3582393"/>
            <a:ext cx="24510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Recharge pour les BOX Mini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cxnSp>
        <p:nvCxnSpPr>
          <p:cNvPr id="254" name="Google Shape;254;p31"/>
          <p:cNvCxnSpPr/>
          <p:nvPr/>
        </p:nvCxnSpPr>
        <p:spPr>
          <a:xfrm flipH="1">
            <a:off x="6560022" y="389071"/>
            <a:ext cx="5400" cy="4474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5" name="Google Shape;25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087" y="8681"/>
            <a:ext cx="1302153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91075" y="629000"/>
            <a:ext cx="49605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Font typeface="Arial"/>
              <a:buNone/>
            </a:pPr>
            <a:r>
              <a:rPr lang="fr" dirty="0">
                <a:solidFill>
                  <a:srgbClr val="ED7D31"/>
                </a:solidFill>
              </a:rPr>
              <a:t>Les </a:t>
            </a:r>
            <a:r>
              <a:rPr lang="fr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BOX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298200" y="1147350"/>
            <a:ext cx="16770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accent2"/>
                </a:solidFill>
              </a:rPr>
              <a:t>Les Habillages disponibles</a:t>
            </a:r>
            <a:endParaRPr sz="1000"/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2376" y="1290629"/>
            <a:ext cx="483498" cy="769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1"/>
          <p:cNvGrpSpPr/>
          <p:nvPr/>
        </p:nvGrpSpPr>
        <p:grpSpPr>
          <a:xfrm>
            <a:off x="6466878" y="4017507"/>
            <a:ext cx="2623168" cy="769575"/>
            <a:chOff x="7750811" y="5138387"/>
            <a:chExt cx="4418339" cy="1251545"/>
          </a:xfrm>
        </p:grpSpPr>
        <p:pic>
          <p:nvPicPr>
            <p:cNvPr id="260" name="Google Shape;260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750811" y="5138387"/>
              <a:ext cx="4418335" cy="12515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31"/>
            <p:cNvSpPr/>
            <p:nvPr/>
          </p:nvSpPr>
          <p:spPr>
            <a:xfrm>
              <a:off x="9148151" y="5206389"/>
              <a:ext cx="30210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 Recharges Box sont éco-conçues avec plus de ⅔ de fibres recyclées et tout est recyclé en fin d’utilisation</a:t>
              </a: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34775" y="2880000"/>
            <a:ext cx="303888" cy="6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628650" y="1368736"/>
          <a:ext cx="7886699" cy="3264866"/>
        </p:xfrm>
        <a:graphic>
          <a:graphicData uri="http://schemas.openxmlformats.org/drawingml/2006/table">
            <a:tbl>
              <a:tblPr/>
              <a:tblGrid>
                <a:gridCol w="1117511"/>
                <a:gridCol w="375557"/>
                <a:gridCol w="540436"/>
                <a:gridCol w="659515"/>
                <a:gridCol w="375557"/>
                <a:gridCol w="705315"/>
                <a:gridCol w="375557"/>
                <a:gridCol w="714475"/>
                <a:gridCol w="604555"/>
                <a:gridCol w="375557"/>
                <a:gridCol w="595395"/>
                <a:gridCol w="366397"/>
                <a:gridCol w="1080872"/>
              </a:tblGrid>
              <a:tr h="534940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Formules</a:t>
                      </a:r>
                      <a:endParaRPr lang="fr-FR" sz="13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BOX </a:t>
                      </a:r>
                      <a:endParaRPr lang="fr-FR" sz="1300">
                        <a:effectLst/>
                      </a:endParaRPr>
                    </a:p>
                  </a:txBody>
                  <a:tcPr marL="91599" marR="91599" marT="91599" marB="915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Habillage Standard</a:t>
                      </a:r>
                      <a:endParaRPr lang="fr-FR" sz="1300">
                        <a:effectLst/>
                      </a:endParaRPr>
                    </a:p>
                  </a:txBody>
                  <a:tcPr marL="91599" marR="91599" marT="91599" marB="91599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Habillage Premium</a:t>
                      </a:r>
                      <a:endParaRPr lang="fr-FR" sz="1300">
                        <a:effectLst/>
                      </a:endParaRPr>
                    </a:p>
                  </a:txBody>
                  <a:tcPr marL="91599" marR="91599" marT="91599" marB="91599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Habillage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Premium Personnalisable</a:t>
                      </a:r>
                      <a:endParaRPr lang="fr-FR" sz="1300">
                        <a:effectLst/>
                      </a:endParaRPr>
                    </a:p>
                  </a:txBody>
                  <a:tcPr marL="91599" marR="91599" marT="91599" marB="91599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Habillage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Mini</a:t>
                      </a:r>
                      <a:endParaRPr lang="fr-FR" sz="1300">
                        <a:effectLst/>
                      </a:endParaRPr>
                    </a:p>
                  </a:txBody>
                  <a:tcPr marL="91599" marR="91599" marT="91599" marB="91599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Enlèvements 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 recharges pleines  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(compris dans la formule)</a:t>
                      </a:r>
                      <a:endParaRPr lang="fr-FR" sz="1300">
                        <a:effectLst/>
                      </a:endParaRPr>
                    </a:p>
                  </a:txBody>
                  <a:tcPr marL="91599" marR="91599" marT="91599" marB="91599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19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   Recharges BOX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Habillage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 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Habillage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1 enlèvement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3 Recharges BOX </a:t>
                      </a:r>
                      <a:r>
                        <a:rPr lang="fr-FR" sz="8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pleines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135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conseillée pour 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7500  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144 € H</a:t>
                      </a: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279 €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319 € HT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conseillée pour 3600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277 €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19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  Recharges BOX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4 enlèvements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3 Recharges BOX </a:t>
                      </a:r>
                      <a:r>
                        <a:rPr lang="fr-FR" sz="8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pleines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135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conseillée pour 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30 000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455 € HT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711 €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769 €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conseillée pour 15000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723 €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19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  Recharges BOX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 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4 enlèvements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6 Recharges BOX </a:t>
                      </a:r>
                      <a:r>
                        <a:rPr lang="fr-FR" sz="8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pleines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135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conseillée pour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60 000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738 € HT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1222 € HT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1298 € HT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conseillée pour 30 000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1169 €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19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  Recharges BOX 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8</a:t>
                      </a: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 Habillages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4 enlèvements 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12 Recharges</a:t>
                      </a:r>
                      <a:r>
                        <a:rPr lang="fr-FR" sz="8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BOX</a:t>
                      </a:r>
                      <a:r>
                        <a:rPr lang="fr-FR" sz="8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8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pleines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42135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conseillée pour 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120 000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1242 €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2154 €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2234 € HT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6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conseillée pour 60 000 gobelets/an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1971 € HT</a:t>
                      </a:r>
                      <a:endParaRPr lang="fr-FR" sz="1300" dirty="0">
                        <a:effectLst/>
                      </a:endParaRPr>
                    </a:p>
                  </a:txBody>
                  <a:tcPr marL="82439" marR="82439" marT="18320" marB="183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https://lh3.googleusercontent.com/L8LWZkicd5NoYv1D_seMxOBIid_wfb5fCzKC-S6co3BmdmxkFz2t5SfJxDcx0rObZgl8HJCLBUUt_q84c85u01Yd4bL2BPxXnlilBEhmdtSwWAomgt_Lij-lRez-VmJ6pVNKOvoE4Q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03" y="748263"/>
            <a:ext cx="332715" cy="55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D-rrG-21KL35mzKWLAxkrK-Jmyfb2k5skBxPn8w76QvSbxKoagtAKEyycfUL-WOFXPfhqmC9aLN5IwAb3mCMotMAkg4EzPirm6DPAuOsvv8RC_de8BsRdxX6uSOmNl7sa7cfYI7w7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69" y="762126"/>
            <a:ext cx="321162" cy="5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6.googleusercontent.com/WknSbZFQVAx2-zQXRv_3xZgwitXDKpOQLd34WjUxvuuBQwNdd-dc0uoN4VQMmNyL8dWaI48i5Ygq7yWFcSIYwKonizg7eqkRmRdMEIxiafUgQvjnJ8g7cvIYeDWjRveygtygfNEoC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30" y="762126"/>
            <a:ext cx="324628" cy="5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4.googleusercontent.com/bll1lKM0oBLiBTstI3QtvF-Jf8CLTtJM3wTbVlPR2xQjgurKy2UzpLGhGbqLmrgNQsUM_VOt9Qk4yFniZ7S-eNxdJK6UApkF6CRxqz-yyZWWRW_6vdj0hIvDsdrSTV6rmHONzK7TW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25" y="849506"/>
            <a:ext cx="215731" cy="4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lh5.googleusercontent.com/xgwA8MT1gF9MqjtDJBs-qe-QBie6RzvA7K3UvwDK2adUezxIfCxrezi0czJMvp4q-oXx6eUOpWil-nlMBfUvnETRDWORpJuPPkaZYU5EKXCq60CvrStU6ae-Tp0bRRmZMoNeufyMnU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88" y="900112"/>
            <a:ext cx="1043600" cy="3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6.googleusercontent.com/ZrbEkFvgspzI-LcffcmJaA7dSisSdcLaVEs-kWavJBiOOtUQZwB9FbkfBOy7IHaPWCsmqtEIi3lLe9vWrPOTKT4NFHIyWZ0Hioo7M9Hllhw6rdszl7zdWc-fSOYlUzgxHJAPdsiHSQ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" y="2532503"/>
            <a:ext cx="485723" cy="77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oogle Shape;234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6;p31"/>
          <p:cNvSpPr txBox="1"/>
          <p:nvPr/>
        </p:nvSpPr>
        <p:spPr>
          <a:xfrm>
            <a:off x="91075" y="629000"/>
            <a:ext cx="49605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Font typeface="Arial"/>
              <a:buNone/>
            </a:pPr>
            <a:r>
              <a:rPr lang="fr" dirty="0">
                <a:solidFill>
                  <a:srgbClr val="ED7D31"/>
                </a:solidFill>
              </a:rPr>
              <a:t>Les </a:t>
            </a:r>
            <a:r>
              <a:rPr lang="fr" dirty="0" smtClean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Formules BOX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Font typeface="Arial"/>
              <a:buNone/>
            </a:pPr>
            <a:r>
              <a:rPr lang="fr-FR" sz="1000" dirty="0" smtClean="0">
                <a:solidFill>
                  <a:srgbClr val="ED7D31"/>
                </a:solidFill>
              </a:rPr>
              <a:t>H</a:t>
            </a:r>
            <a:r>
              <a:rPr lang="fr" sz="1000" dirty="0" smtClean="0">
                <a:solidFill>
                  <a:srgbClr val="ED7D31"/>
                </a:solidFill>
              </a:rPr>
              <a:t>abillages + recharges + enlèvements</a:t>
            </a:r>
            <a:endParaRPr sz="1000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968782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25" name="Google Shape;23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87" y="8681"/>
            <a:ext cx="1302152" cy="68362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6;p31"/>
          <p:cNvSpPr txBox="1"/>
          <p:nvPr/>
        </p:nvSpPr>
        <p:spPr>
          <a:xfrm>
            <a:off x="91075" y="629000"/>
            <a:ext cx="496050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Font typeface="Arial"/>
              <a:buNone/>
            </a:pPr>
            <a:r>
              <a:rPr lang="fr" dirty="0">
                <a:solidFill>
                  <a:srgbClr val="ED7D31"/>
                </a:solidFill>
              </a:rPr>
              <a:t>Les </a:t>
            </a:r>
            <a:r>
              <a:rPr lang="fr" dirty="0" smtClean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formules recharges BOX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100"/>
              <a:buFont typeface="Arial"/>
              <a:buNone/>
            </a:pPr>
            <a:r>
              <a:rPr lang="fr" sz="1000" dirty="0" smtClean="0">
                <a:solidFill>
                  <a:srgbClr val="ED7D31"/>
                </a:solidFill>
              </a:rPr>
              <a:t>recharges + enlèvements – </a:t>
            </a:r>
            <a:r>
              <a:rPr lang="fr" sz="1000" dirty="0" smtClean="0">
                <a:solidFill>
                  <a:schemeClr val="bg2"/>
                </a:solidFill>
              </a:rPr>
              <a:t>sans habillage</a:t>
            </a:r>
            <a:endParaRPr sz="1000" dirty="0">
              <a:solidFill>
                <a:schemeClr val="bg2"/>
              </a:solidFill>
              <a:sym typeface="Arial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829818" y="1370013"/>
          <a:ext cx="5484364" cy="3262312"/>
        </p:xfrm>
        <a:graphic>
          <a:graphicData uri="http://schemas.openxmlformats.org/drawingml/2006/table">
            <a:tbl>
              <a:tblPr/>
              <a:tblGrid>
                <a:gridCol w="1185330"/>
                <a:gridCol w="628048"/>
                <a:gridCol w="707660"/>
                <a:gridCol w="610357"/>
                <a:gridCol w="645740"/>
                <a:gridCol w="583819"/>
                <a:gridCol w="1123410"/>
              </a:tblGrid>
              <a:tr h="516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Formules</a:t>
                      </a:r>
                      <a:endParaRPr lang="fr-FR" sz="13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Recharges BOX</a:t>
                      </a:r>
                      <a:endParaRPr lang="fr-FR" sz="13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(sans habillage)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Recharges - 2500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compatibles Standard et Premium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Recharges - 1200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compatibles Mini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Enlèvements recharges pleines</a:t>
                      </a:r>
                      <a:endParaRPr lang="fr-FR" sz="130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compris dans la formule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643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  Recharges BOX </a:t>
                      </a:r>
                      <a:endParaRPr lang="fr-FR" sz="1300">
                        <a:effectLst/>
                      </a:endParaRPr>
                    </a:p>
                    <a:p>
                      <a:pPr fontAlgn="ctr"/>
                      <a:r>
                        <a:rPr lang="fr-FR" sz="1300">
                          <a:effectLst/>
                        </a:rPr>
                        <a:t/>
                      </a:r>
                      <a:br>
                        <a:rPr lang="fr-FR" sz="1300">
                          <a:effectLst/>
                        </a:rPr>
                      </a:b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140 € H</a:t>
                      </a: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145 € H</a:t>
                      </a: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 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Incluant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1 enlèvement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3 Recharges BOX </a:t>
                      </a:r>
                      <a:r>
                        <a:rPr lang="fr-FR" sz="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pleines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68643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 Recharges BOX </a:t>
                      </a:r>
                      <a:endParaRPr lang="fr-FR" sz="1300">
                        <a:effectLst/>
                      </a:endParaRPr>
                    </a:p>
                    <a:p>
                      <a:pPr fontAlgn="ctr"/>
                      <a:r>
                        <a:rPr lang="fr-FR" sz="1300">
                          <a:effectLst/>
                        </a:rPr>
                        <a:t/>
                      </a:r>
                      <a:br>
                        <a:rPr lang="fr-FR" sz="1300">
                          <a:effectLst/>
                        </a:rPr>
                      </a:b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446 € HT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457 € H</a:t>
                      </a: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 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Incluant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4 enlèvements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3 Recharges BOX </a:t>
                      </a:r>
                      <a:r>
                        <a:rPr lang="fr-FR" sz="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pleines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68643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 Recharges BOX </a:t>
                      </a:r>
                      <a:endParaRPr lang="fr-FR" sz="1300">
                        <a:effectLst/>
                      </a:endParaRPr>
                    </a:p>
                    <a:p>
                      <a:pPr fontAlgn="ctr"/>
                      <a:r>
                        <a:rPr lang="fr-FR" sz="1300">
                          <a:effectLst/>
                        </a:rPr>
                        <a:t/>
                      </a:r>
                      <a:br>
                        <a:rPr lang="fr-FR" sz="1300">
                          <a:effectLst/>
                        </a:rPr>
                      </a:b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721 € HT 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725 € H</a:t>
                      </a: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 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Incluant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4 enlèvements</a:t>
                      </a:r>
                      <a:endParaRPr lang="fr-FR" sz="130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6 Recharges</a:t>
                      </a:r>
                      <a:r>
                        <a:rPr lang="fr-FR" sz="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700" b="1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BOX</a:t>
                      </a:r>
                      <a:r>
                        <a:rPr lang="fr-FR" sz="700" b="0" i="0" u="none" strike="noStrike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 pleines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68643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  Recharges BOX </a:t>
                      </a:r>
                      <a:endParaRPr lang="fr-FR" sz="1300">
                        <a:effectLst/>
                      </a:endParaRPr>
                    </a:p>
                    <a:p>
                      <a:pPr fontAlgn="ctr"/>
                      <a:r>
                        <a:rPr lang="fr-FR" sz="1300">
                          <a:effectLst/>
                        </a:rPr>
                        <a:t/>
                      </a:r>
                      <a:br>
                        <a:rPr lang="fr-FR" sz="1300">
                          <a:effectLst/>
                        </a:rPr>
                      </a:b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1207 € HT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Tarif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B5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1155 € H</a:t>
                      </a: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T </a:t>
                      </a: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434343"/>
                          </a:solidFill>
                          <a:effectLst/>
                          <a:latin typeface="Arial"/>
                        </a:rPr>
                        <a:t>Incluant</a:t>
                      </a:r>
                      <a:endParaRPr lang="fr-FR" sz="130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 dirty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4 enlèvements </a:t>
                      </a:r>
                      <a:endParaRPr lang="fr-FR" sz="13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 dirty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de 12 Recharges BOX </a:t>
                      </a:r>
                      <a:r>
                        <a:rPr lang="fr-FR" sz="700" b="0" i="0" u="none" strike="noStrike" dirty="0">
                          <a:solidFill>
                            <a:srgbClr val="666666"/>
                          </a:solidFill>
                          <a:effectLst/>
                          <a:latin typeface="Arial"/>
                        </a:rPr>
                        <a:t> pleines</a:t>
                      </a:r>
                      <a:endParaRPr lang="fr-FR" sz="1300" dirty="0">
                        <a:effectLst/>
                      </a:endParaRPr>
                    </a:p>
                  </a:txBody>
                  <a:tcPr marL="88457" marR="88457" marT="88457" marB="8845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4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https://lh5.googleusercontent.com/ZikLzVf-YzrijyZ3SL6sv6i8y5N7dXZHUS0rO1dH9B28tE7mxoGAnKdiJsINcKRYA8zyKJji7m44jtu5WBtm6O-d6iv6MBmiJjW9HeoyRUvR0GMk4WCMoqyawSrdCzACrINAi6xKK2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0" y="637001"/>
            <a:ext cx="314729" cy="66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xgwA8MT1gF9MqjtDJBs-qe-QBie6RzvA7K3UvwDK2adUezxIfCxrezi0czJMvp4q-oXx6eUOpWil-nlMBfUvnETRDWORpJuPPkaZYU5EKXCq60CvrStU6ae-Tp0bRRmZMoNeufyMn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00" y="785600"/>
            <a:ext cx="1314223" cy="49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6.googleusercontent.com/ZrbEkFvgspzI-LcffcmJaA7dSisSdcLaVEs-kWavJBiOOtUQZwB9FbkfBOy7IHaPWCsmqtEIi3lLe9vWrPOTKT4NFHIyWZ0Hioo7M9Hllhw6rdszl7zdWc-fSOYlUzgxHJAPdsiHSQ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43" y="513499"/>
            <a:ext cx="497929" cy="79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075" y="1075228"/>
            <a:ext cx="2432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b="1" dirty="0"/>
              <a:t>Commander des recharges supplémentaires</a:t>
            </a:r>
            <a:endParaRPr lang="fr-FR" sz="800" dirty="0"/>
          </a:p>
          <a:p>
            <a:r>
              <a:rPr lang="fr-FR" sz="800" dirty="0"/>
              <a:t/>
            </a:r>
            <a:br>
              <a:rPr lang="fr-FR" sz="800" dirty="0"/>
            </a:b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71402037"/>
      </p:ext>
    </p:extLst>
  </p:cSld>
  <p:clrMapOvr>
    <a:masterClrMapping/>
  </p:clrMapOvr>
  <p:transition spd="slow" advTm="20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1585</Words>
  <Application>Microsoft Office PowerPoint</Application>
  <PresentationFormat>Affichage à l'écran (16:9)</PresentationFormat>
  <Paragraphs>412</Paragraphs>
  <Slides>12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Simple Light</vt:lpstr>
      <vt:lpstr>Thème Office</vt:lpstr>
      <vt:lpstr>Présentation PowerPoint</vt:lpstr>
      <vt:lpstr>Constats</vt:lpstr>
      <vt:lpstr>Présentation PowerPoint</vt:lpstr>
      <vt:lpstr>Une maîtrise totale de la filière</vt:lpstr>
      <vt:lpstr>Des Formules tout inclus à prix très attractifs adaptées à vos volumes comprenant :  La Box Versoo avec un habillage, ses recharges, l’enlèvement et le recyclage  ou un fonctionnement « à la carte » avec des enlèvements traités séparément pour s’adapter à votre besoin.  </vt:lpstr>
      <vt:lpstr>Les avantages</vt:lpstr>
      <vt:lpstr>Présentation PowerPoint</vt:lpstr>
      <vt:lpstr>Présentation PowerPoint</vt:lpstr>
      <vt:lpstr>Présentation PowerPoint</vt:lpstr>
      <vt:lpstr>Présentation PowerPoint</vt:lpstr>
      <vt:lpstr>     Découvrir la solution Versoo avec une animation vidéo d’1mn 30  Accéder aux formules et  tarifs en ligne : La boutique Visiter notre espace interactif :  visite interactive  Visualiser et/ou télécharger  - Une présentation - les tarifs - l’affiche Versoo - Habillages et personnalisation  En savoir plus sur - l’interdiction de la vaisselle jetable et les gobelets en entreprise  - la dimension sociale de Versoo - mugs, gobelets carton, PLA, plastique…. Les impacts  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Hermann LOGERAIS</dc:creator>
  <cp:lastModifiedBy>h logerais</cp:lastModifiedBy>
  <cp:revision>5</cp:revision>
  <dcterms:modified xsi:type="dcterms:W3CDTF">2019-05-23T10:32:18Z</dcterms:modified>
</cp:coreProperties>
</file>